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GB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0FCED9-9862-C548-81EB-76EA2CC21E42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8AD2A97-446E-7247-9B19-E5F130B2C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Environmental chemistry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 11. acid deposition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0508" y="1917778"/>
            <a:ext cx="8588426" cy="4556174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/>
                <a:cs typeface="Arial"/>
              </a:rPr>
              <a:t>Describe the mechanism of acid deposition caused by the oxides of nitrogen and oxides of sulfur.</a:t>
            </a:r>
            <a:endParaRPr lang="en-GB" sz="3600" dirty="0" smtClean="0">
              <a:latin typeface="Arial"/>
              <a:cs typeface="Arial"/>
            </a:endParaRPr>
          </a:p>
          <a:p>
            <a:endParaRPr lang="en-US" sz="3600" dirty="0" smtClean="0">
              <a:latin typeface="Arial"/>
              <a:cs typeface="Arial"/>
            </a:endParaRPr>
          </a:p>
          <a:p>
            <a:r>
              <a:rPr lang="en-US" sz="3600" dirty="0" smtClean="0">
                <a:latin typeface="Arial"/>
                <a:cs typeface="Arial"/>
              </a:rPr>
              <a:t>Explain the role of ammonia in acid deposition.</a:t>
            </a:r>
            <a:r>
              <a:rPr lang="en-GB" sz="3600" dirty="0" smtClean="0">
                <a:latin typeface="Arial"/>
                <a:cs typeface="Arial"/>
              </a:rPr>
              <a:t> </a:t>
            </a:r>
            <a:endParaRPr lang="en-US" sz="36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96862"/>
            <a:ext cx="7467600" cy="1143000"/>
          </a:xfrm>
        </p:spPr>
        <p:txBody>
          <a:bodyPr/>
          <a:lstStyle/>
          <a:p>
            <a:r>
              <a:rPr lang="en-US" dirty="0" smtClean="0"/>
              <a:t>  Mechanisms of acid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8729" y="1600200"/>
            <a:ext cx="8639465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>
                <a:latin typeface="Arial"/>
                <a:cs typeface="Arial"/>
              </a:rPr>
              <a:t>Hydroxyl free radicals are formed by the following two processes involving water, ozone and oxygen free radicals:</a:t>
            </a:r>
            <a:endParaRPr lang="en-GB" dirty="0" smtClean="0">
              <a:latin typeface="Arial"/>
              <a:cs typeface="Arial"/>
            </a:endParaRPr>
          </a:p>
          <a:p>
            <a:endParaRPr lang="en-GB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dirty="0" smtClean="0">
                <a:latin typeface="Arial"/>
                <a:cs typeface="Arial"/>
              </a:rPr>
              <a:t>                </a:t>
            </a:r>
            <a:r>
              <a:rPr lang="en-US" sz="3200" dirty="0" smtClean="0">
                <a:latin typeface="Arial"/>
                <a:cs typeface="Arial"/>
              </a:rPr>
              <a:t>H</a:t>
            </a:r>
            <a:r>
              <a:rPr lang="en-US" sz="3200" baseline="-25000" dirty="0" smtClean="0">
                <a:latin typeface="Arial"/>
                <a:cs typeface="Arial"/>
              </a:rPr>
              <a:t>2</a:t>
            </a:r>
            <a:r>
              <a:rPr lang="en-US" sz="3200" dirty="0" smtClean="0">
                <a:latin typeface="Arial"/>
                <a:cs typeface="Arial"/>
              </a:rPr>
              <a:t>O  +    O</a:t>
            </a:r>
            <a:r>
              <a:rPr lang="en-US" sz="3200" baseline="-25000" dirty="0" smtClean="0">
                <a:latin typeface="Arial"/>
                <a:cs typeface="Arial"/>
              </a:rPr>
              <a:t>3</a:t>
            </a:r>
            <a:r>
              <a:rPr lang="en-US" sz="3200" dirty="0" smtClean="0">
                <a:latin typeface="Arial"/>
                <a:cs typeface="Arial"/>
              </a:rPr>
              <a:t> →  </a:t>
            </a:r>
            <a:r>
              <a:rPr lang="en-US" sz="3200" dirty="0" smtClean="0">
                <a:latin typeface="Arial"/>
                <a:cs typeface="Arial"/>
              </a:rPr>
              <a:t>2HO   </a:t>
            </a:r>
            <a:r>
              <a:rPr lang="en-US" sz="3200" dirty="0" smtClean="0">
                <a:latin typeface="Arial"/>
                <a:cs typeface="Arial"/>
              </a:rPr>
              <a:t>+  O</a:t>
            </a:r>
            <a:r>
              <a:rPr lang="en-US" sz="3200" baseline="-25000" dirty="0" smtClean="0">
                <a:latin typeface="Arial"/>
                <a:cs typeface="Arial"/>
              </a:rPr>
              <a:t>2</a:t>
            </a:r>
            <a:r>
              <a:rPr lang="en-US" sz="3200" dirty="0" smtClean="0">
                <a:latin typeface="Arial"/>
                <a:cs typeface="Arial"/>
              </a:rPr>
              <a:t>        </a:t>
            </a:r>
          </a:p>
          <a:p>
            <a:pPr>
              <a:buNone/>
            </a:pPr>
            <a:r>
              <a:rPr lang="en-US" dirty="0" smtClean="0">
                <a:latin typeface="Arial"/>
                <a:cs typeface="Arial"/>
              </a:rPr>
              <a:t> or          </a:t>
            </a:r>
          </a:p>
          <a:p>
            <a:pPr>
              <a:buNone/>
            </a:pPr>
            <a:endParaRPr lang="en-US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3200" dirty="0" smtClean="0">
                <a:latin typeface="Arial"/>
                <a:cs typeface="Arial"/>
              </a:rPr>
              <a:t>               H</a:t>
            </a:r>
            <a:r>
              <a:rPr lang="en-US" sz="3200" baseline="-25000" dirty="0" smtClean="0">
                <a:latin typeface="Arial"/>
                <a:cs typeface="Arial"/>
              </a:rPr>
              <a:t>2</a:t>
            </a:r>
            <a:r>
              <a:rPr lang="en-US" sz="3200" dirty="0" smtClean="0">
                <a:latin typeface="Arial"/>
                <a:cs typeface="Arial"/>
              </a:rPr>
              <a:t>O +  </a:t>
            </a:r>
            <a:r>
              <a:rPr lang="en-US" sz="3200" dirty="0" smtClean="0">
                <a:latin typeface="Arial"/>
                <a:cs typeface="Arial"/>
              </a:rPr>
              <a:t>O  </a:t>
            </a:r>
            <a:r>
              <a:rPr lang="en-US" sz="3200" dirty="0" smtClean="0">
                <a:latin typeface="Arial"/>
                <a:cs typeface="Arial"/>
              </a:rPr>
              <a:t>→  </a:t>
            </a:r>
            <a:r>
              <a:rPr lang="en-US" sz="3200" dirty="0" smtClean="0">
                <a:latin typeface="Arial"/>
                <a:cs typeface="Arial"/>
              </a:rPr>
              <a:t>2HO</a:t>
            </a:r>
            <a:endParaRPr lang="en-GB" sz="3200" dirty="0" smtClean="0"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Mechanisms acid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43694"/>
            <a:ext cx="7467600" cy="4530258"/>
          </a:xfrm>
        </p:spPr>
        <p:txBody>
          <a:bodyPr/>
          <a:lstStyle/>
          <a:p>
            <a:pPr>
              <a:buNone/>
            </a:pPr>
            <a:r>
              <a:rPr lang="en-US" sz="3200" dirty="0" smtClean="0">
                <a:latin typeface="Arial"/>
                <a:cs typeface="Arial"/>
              </a:rPr>
              <a:t>Formation of nitric acid</a:t>
            </a:r>
            <a:endParaRPr lang="en-GB" sz="3200" dirty="0" smtClean="0">
              <a:latin typeface="Arial"/>
              <a:cs typeface="Arial"/>
            </a:endParaRPr>
          </a:p>
          <a:p>
            <a:endParaRPr lang="en-GB" sz="32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3200" dirty="0" smtClean="0">
                <a:latin typeface="Arial"/>
                <a:cs typeface="Arial"/>
              </a:rPr>
              <a:t>               </a:t>
            </a:r>
            <a:r>
              <a:rPr lang="en-US" sz="3200" dirty="0" smtClean="0">
                <a:latin typeface="Arial"/>
                <a:cs typeface="Arial"/>
              </a:rPr>
              <a:t>HO  </a:t>
            </a:r>
            <a:r>
              <a:rPr lang="en-US" sz="3200" dirty="0" smtClean="0">
                <a:latin typeface="Arial"/>
                <a:cs typeface="Arial"/>
              </a:rPr>
              <a:t>+   NO → HNO</a:t>
            </a:r>
            <a:r>
              <a:rPr lang="en-US" sz="3200" baseline="-25000" dirty="0" smtClean="0">
                <a:latin typeface="Arial"/>
                <a:cs typeface="Arial"/>
              </a:rPr>
              <a:t>2</a:t>
            </a:r>
            <a:endParaRPr lang="en-US" sz="3200" dirty="0">
              <a:latin typeface="Arial"/>
              <a:cs typeface="Arial"/>
            </a:endParaRPr>
          </a:p>
          <a:p>
            <a:pPr>
              <a:buNone/>
            </a:pPr>
            <a:endParaRPr lang="en-US" sz="32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3200" dirty="0">
                <a:latin typeface="Arial"/>
                <a:cs typeface="Arial"/>
              </a:rPr>
              <a:t>a</a:t>
            </a:r>
            <a:r>
              <a:rPr lang="en-US" sz="3200" dirty="0" smtClean="0">
                <a:latin typeface="Arial"/>
                <a:cs typeface="Arial"/>
              </a:rPr>
              <a:t>nd </a:t>
            </a:r>
            <a:endParaRPr lang="en-GB" sz="32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dirty="0" smtClean="0">
                <a:latin typeface="Arial"/>
                <a:cs typeface="Arial"/>
              </a:rPr>
              <a:t>                   </a:t>
            </a:r>
            <a:r>
              <a:rPr lang="en-US" sz="3200" dirty="0" smtClean="0">
                <a:latin typeface="Arial"/>
                <a:cs typeface="Arial"/>
              </a:rPr>
              <a:t>2HNO</a:t>
            </a:r>
            <a:r>
              <a:rPr lang="en-US" sz="3200" baseline="-25000" dirty="0" smtClean="0">
                <a:latin typeface="Arial"/>
                <a:cs typeface="Arial"/>
              </a:rPr>
              <a:t>2</a:t>
            </a:r>
            <a:r>
              <a:rPr lang="en-US" sz="3200" dirty="0" smtClean="0">
                <a:latin typeface="Arial"/>
                <a:cs typeface="Arial"/>
              </a:rPr>
              <a:t> +   O</a:t>
            </a:r>
            <a:r>
              <a:rPr lang="en-US" sz="3200" baseline="-25000" dirty="0" smtClean="0">
                <a:latin typeface="Arial"/>
                <a:cs typeface="Arial"/>
              </a:rPr>
              <a:t>2</a:t>
            </a:r>
            <a:r>
              <a:rPr lang="en-US" sz="3200" dirty="0" smtClean="0">
                <a:latin typeface="Arial"/>
                <a:cs typeface="Arial"/>
              </a:rPr>
              <a:t> </a:t>
            </a:r>
            <a:r>
              <a:rPr lang="en-US" sz="3200" dirty="0">
                <a:latin typeface="Arial"/>
                <a:cs typeface="Arial"/>
              </a:rPr>
              <a:t>→ </a:t>
            </a:r>
            <a:r>
              <a:rPr lang="en-US" sz="3200" dirty="0" smtClean="0">
                <a:latin typeface="Arial"/>
                <a:cs typeface="Arial"/>
              </a:rPr>
              <a:t>2HNO</a:t>
            </a:r>
            <a:r>
              <a:rPr lang="en-US" sz="3200" baseline="-25000" dirty="0">
                <a:latin typeface="Arial"/>
                <a:cs typeface="Arial"/>
              </a:rPr>
              <a:t>3</a:t>
            </a:r>
            <a:endParaRPr lang="en-US" sz="3200" dirty="0"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 acid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12278"/>
            <a:ext cx="7467600" cy="46616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Arial"/>
                <a:cs typeface="Arial"/>
              </a:rPr>
              <a:t>Formation of </a:t>
            </a:r>
            <a:r>
              <a:rPr lang="en-US" sz="2800" dirty="0" err="1" smtClean="0">
                <a:latin typeface="Arial"/>
                <a:cs typeface="Arial"/>
              </a:rPr>
              <a:t>sulphuric</a:t>
            </a:r>
            <a:r>
              <a:rPr lang="en-US" sz="2800" dirty="0" smtClean="0">
                <a:latin typeface="Arial"/>
                <a:cs typeface="Arial"/>
              </a:rPr>
              <a:t> acid – 3 steps</a:t>
            </a:r>
            <a:endParaRPr lang="en-GB" sz="2800" dirty="0" smtClean="0">
              <a:latin typeface="Arial"/>
              <a:cs typeface="Arial"/>
            </a:endParaRPr>
          </a:p>
          <a:p>
            <a:endParaRPr lang="en-GB" sz="16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2800" dirty="0" smtClean="0">
                <a:latin typeface="Arial"/>
                <a:cs typeface="Arial"/>
              </a:rPr>
              <a:t>              </a:t>
            </a:r>
            <a:r>
              <a:rPr lang="en-US" sz="2800" dirty="0" smtClean="0">
                <a:latin typeface="Arial"/>
                <a:cs typeface="Arial"/>
              </a:rPr>
              <a:t>HO </a:t>
            </a:r>
            <a:r>
              <a:rPr lang="en-US" sz="2800" dirty="0" smtClean="0">
                <a:latin typeface="Arial"/>
                <a:cs typeface="Arial"/>
              </a:rPr>
              <a:t>+   SO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 →  </a:t>
            </a:r>
            <a:r>
              <a:rPr lang="en-US" sz="2800" dirty="0" smtClean="0">
                <a:latin typeface="Arial"/>
                <a:cs typeface="Arial"/>
              </a:rPr>
              <a:t>HOSO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       </a:t>
            </a:r>
            <a:endParaRPr lang="en-US" sz="28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then </a:t>
            </a:r>
            <a:r>
              <a:rPr lang="en-US" sz="2800" dirty="0" smtClean="0">
                <a:latin typeface="Arial"/>
                <a:cs typeface="Arial"/>
              </a:rPr>
              <a:t>                             </a:t>
            </a:r>
            <a:r>
              <a:rPr lang="en-US" sz="1400" dirty="0" smtClean="0">
                <a:latin typeface="Arial"/>
                <a:cs typeface="Arial"/>
              </a:rPr>
              <a:t>( </a:t>
            </a:r>
            <a:r>
              <a:rPr lang="en-US" sz="1400" dirty="0" err="1" smtClean="0">
                <a:latin typeface="Arial"/>
                <a:cs typeface="Arial"/>
              </a:rPr>
              <a:t>hydroxysulfonyl</a:t>
            </a:r>
            <a:r>
              <a:rPr lang="en-US" sz="1400" dirty="0" smtClean="0">
                <a:latin typeface="Arial"/>
                <a:cs typeface="Arial"/>
              </a:rPr>
              <a:t> radical - intermediate)</a:t>
            </a:r>
          </a:p>
          <a:p>
            <a:pPr>
              <a:buNone/>
            </a:pPr>
            <a:endParaRPr lang="en-US" sz="12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2800" dirty="0" smtClean="0">
                <a:latin typeface="Arial"/>
                <a:cs typeface="Arial"/>
              </a:rPr>
              <a:t>           </a:t>
            </a:r>
            <a:r>
              <a:rPr lang="en-US" sz="2800" dirty="0" smtClean="0">
                <a:latin typeface="Arial"/>
                <a:cs typeface="Arial"/>
              </a:rPr>
              <a:t>HOSO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  </a:t>
            </a:r>
            <a:r>
              <a:rPr lang="en-US" sz="2800" dirty="0" smtClean="0">
                <a:latin typeface="Arial"/>
                <a:cs typeface="Arial"/>
              </a:rPr>
              <a:t>+  O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   →  </a:t>
            </a:r>
            <a:r>
              <a:rPr lang="en-US" sz="2800" dirty="0" smtClean="0">
                <a:latin typeface="Arial"/>
                <a:cs typeface="Arial"/>
              </a:rPr>
              <a:t>HO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+  SO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    </a:t>
            </a: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then:                                                               (</a:t>
            </a:r>
            <a:r>
              <a:rPr lang="en-US" sz="1400" dirty="0" err="1" smtClean="0">
                <a:latin typeface="Arial"/>
                <a:cs typeface="Arial"/>
              </a:rPr>
              <a:t>hydroxylperoxyl</a:t>
            </a:r>
            <a:r>
              <a:rPr lang="en-US" sz="1400" dirty="0" smtClean="0">
                <a:latin typeface="Arial"/>
                <a:cs typeface="Arial"/>
              </a:rPr>
              <a:t> radical)</a:t>
            </a:r>
          </a:p>
          <a:p>
            <a:pPr>
              <a:buNone/>
            </a:pPr>
            <a:endParaRPr lang="en-US" sz="16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1600" dirty="0" smtClean="0">
                <a:latin typeface="Arial"/>
                <a:cs typeface="Arial"/>
              </a:rPr>
              <a:t>                             </a:t>
            </a:r>
            <a:r>
              <a:rPr lang="en-US" sz="2800" dirty="0" smtClean="0">
                <a:latin typeface="Arial"/>
                <a:cs typeface="Arial"/>
              </a:rPr>
              <a:t>SO</a:t>
            </a:r>
            <a:r>
              <a:rPr lang="en-US" sz="2800" baseline="-25000" dirty="0" smtClean="0">
                <a:latin typeface="Arial"/>
                <a:cs typeface="Arial"/>
              </a:rPr>
              <a:t>3   </a:t>
            </a:r>
            <a:r>
              <a:rPr lang="en-US" sz="2800" dirty="0" smtClean="0">
                <a:latin typeface="Arial"/>
                <a:cs typeface="Arial"/>
              </a:rPr>
              <a:t>+   H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O  → H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SO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endParaRPr lang="en-GB" sz="2800" dirty="0" smtClean="0">
              <a:latin typeface="Arial"/>
              <a:cs typeface="Arial"/>
            </a:endParaRPr>
          </a:p>
          <a:p>
            <a:endParaRPr lang="en-US" sz="2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9959"/>
            <a:ext cx="7467600" cy="1143000"/>
          </a:xfrm>
        </p:spPr>
        <p:txBody>
          <a:bodyPr/>
          <a:lstStyle/>
          <a:p>
            <a:r>
              <a:rPr lang="en-US" dirty="0" smtClean="0"/>
              <a:t>Role of NH</a:t>
            </a:r>
            <a:r>
              <a:rPr lang="en-US" baseline="-25000" dirty="0" smtClean="0"/>
              <a:t>3</a:t>
            </a:r>
            <a:r>
              <a:rPr lang="en-US" dirty="0" smtClean="0"/>
              <a:t> in acid deposition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87058"/>
            <a:ext cx="8722098" cy="5086894"/>
          </a:xfrm>
        </p:spPr>
        <p:txBody>
          <a:bodyPr/>
          <a:lstStyle/>
          <a:p>
            <a:r>
              <a:rPr lang="en-US" sz="2800" dirty="0" smtClean="0">
                <a:latin typeface="Arial"/>
                <a:cs typeface="Arial"/>
              </a:rPr>
              <a:t>Atmospheric NH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, although an alkali, contributes to acid deposition. </a:t>
            </a:r>
          </a:p>
          <a:p>
            <a:r>
              <a:rPr lang="en-US" sz="2800" dirty="0" smtClean="0">
                <a:latin typeface="Arial"/>
                <a:cs typeface="Arial"/>
              </a:rPr>
              <a:t>NH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neutralizes the strong acids in acid rain forming ammonium salts as shown in the equations below. </a:t>
            </a:r>
            <a:endParaRPr lang="en-GB" sz="2800" dirty="0" smtClean="0">
              <a:latin typeface="Arial"/>
              <a:cs typeface="Arial"/>
            </a:endParaRPr>
          </a:p>
          <a:p>
            <a:pPr>
              <a:buNone/>
            </a:pPr>
            <a:endParaRPr lang="en-GB" sz="28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2800" dirty="0" smtClean="0">
                <a:latin typeface="Arial"/>
                <a:cs typeface="Arial"/>
              </a:rPr>
              <a:t>        2NH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(</a:t>
            </a:r>
            <a:r>
              <a:rPr lang="en-US" sz="2800" dirty="0" err="1" smtClean="0">
                <a:latin typeface="Arial"/>
                <a:cs typeface="Arial"/>
              </a:rPr>
              <a:t>aq</a:t>
            </a:r>
            <a:r>
              <a:rPr lang="en-US" sz="2800" dirty="0" smtClean="0">
                <a:latin typeface="Arial"/>
                <a:cs typeface="Arial"/>
              </a:rPr>
              <a:t>)  + H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SO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dirty="0" smtClean="0">
                <a:latin typeface="Arial"/>
                <a:cs typeface="Arial"/>
              </a:rPr>
              <a:t> (</a:t>
            </a:r>
            <a:r>
              <a:rPr lang="en-US" sz="2800" dirty="0" err="1" smtClean="0">
                <a:latin typeface="Arial"/>
                <a:cs typeface="Arial"/>
              </a:rPr>
              <a:t>aq</a:t>
            </a:r>
            <a:r>
              <a:rPr lang="en-US" sz="2800" dirty="0" smtClean="0">
                <a:latin typeface="Arial"/>
                <a:cs typeface="Arial"/>
              </a:rPr>
              <a:t>)  → (NH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dirty="0" smtClean="0">
                <a:latin typeface="Arial"/>
                <a:cs typeface="Arial"/>
              </a:rPr>
              <a:t>)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SO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dirty="0" smtClean="0">
                <a:latin typeface="Arial"/>
                <a:cs typeface="Arial"/>
              </a:rPr>
              <a:t> (</a:t>
            </a:r>
            <a:r>
              <a:rPr lang="en-US" sz="2800" dirty="0" err="1" smtClean="0">
                <a:latin typeface="Arial"/>
                <a:cs typeface="Arial"/>
              </a:rPr>
              <a:t>aq</a:t>
            </a:r>
            <a:r>
              <a:rPr lang="en-US" sz="2800" dirty="0" smtClean="0">
                <a:latin typeface="Arial"/>
                <a:cs typeface="Arial"/>
              </a:rPr>
              <a:t>)         </a:t>
            </a:r>
          </a:p>
          <a:p>
            <a:pPr>
              <a:buNone/>
            </a:pPr>
            <a:r>
              <a:rPr lang="en-US" sz="2800" dirty="0" smtClean="0">
                <a:latin typeface="Arial"/>
                <a:cs typeface="Arial"/>
              </a:rPr>
              <a:t>          </a:t>
            </a:r>
          </a:p>
          <a:p>
            <a:pPr>
              <a:buNone/>
            </a:pPr>
            <a:r>
              <a:rPr lang="en-US" sz="2800" dirty="0" smtClean="0">
                <a:latin typeface="Arial"/>
                <a:cs typeface="Arial"/>
              </a:rPr>
              <a:t>        2NH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(</a:t>
            </a:r>
            <a:r>
              <a:rPr lang="en-US" sz="2800" dirty="0" err="1" smtClean="0">
                <a:latin typeface="Arial"/>
                <a:cs typeface="Arial"/>
              </a:rPr>
              <a:t>aq</a:t>
            </a:r>
            <a:r>
              <a:rPr lang="en-US" sz="2800" dirty="0" smtClean="0">
                <a:latin typeface="Arial"/>
                <a:cs typeface="Arial"/>
              </a:rPr>
              <a:t>)  + H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SO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(</a:t>
            </a:r>
            <a:r>
              <a:rPr lang="en-US" sz="2800" dirty="0" err="1" smtClean="0">
                <a:latin typeface="Arial"/>
                <a:cs typeface="Arial"/>
              </a:rPr>
              <a:t>aq</a:t>
            </a:r>
            <a:r>
              <a:rPr lang="en-US" sz="2800" dirty="0" smtClean="0">
                <a:latin typeface="Arial"/>
                <a:cs typeface="Arial"/>
              </a:rPr>
              <a:t>)  → (NH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dirty="0" smtClean="0">
                <a:latin typeface="Arial"/>
                <a:cs typeface="Arial"/>
              </a:rPr>
              <a:t>)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SO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(</a:t>
            </a:r>
            <a:r>
              <a:rPr lang="en-US" sz="2800" dirty="0" err="1" smtClean="0">
                <a:latin typeface="Arial"/>
                <a:cs typeface="Arial"/>
              </a:rPr>
              <a:t>aq</a:t>
            </a:r>
            <a:r>
              <a:rPr lang="en-US" sz="2800" dirty="0" smtClean="0">
                <a:latin typeface="Arial"/>
                <a:cs typeface="Arial"/>
              </a:rPr>
              <a:t>)   </a:t>
            </a:r>
            <a:endParaRPr lang="en-GB" sz="2800" dirty="0" smtClean="0">
              <a:latin typeface="Arial"/>
              <a:cs typeface="Arial"/>
            </a:endParaRPr>
          </a:p>
          <a:p>
            <a:pPr>
              <a:buNone/>
            </a:pPr>
            <a:endParaRPr lang="en-GB" sz="28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2800" dirty="0" smtClean="0">
                <a:latin typeface="Arial"/>
                <a:cs typeface="Arial"/>
              </a:rPr>
              <a:t>        NH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(</a:t>
            </a:r>
            <a:r>
              <a:rPr lang="en-US" sz="2800" dirty="0" err="1" smtClean="0">
                <a:latin typeface="Arial"/>
                <a:cs typeface="Arial"/>
              </a:rPr>
              <a:t>aq</a:t>
            </a:r>
            <a:r>
              <a:rPr lang="en-US" sz="2800" dirty="0" smtClean="0">
                <a:latin typeface="Arial"/>
                <a:cs typeface="Arial"/>
              </a:rPr>
              <a:t>)  + HNO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(</a:t>
            </a:r>
            <a:r>
              <a:rPr lang="en-US" sz="2800" dirty="0" err="1" smtClean="0">
                <a:latin typeface="Arial"/>
                <a:cs typeface="Arial"/>
              </a:rPr>
              <a:t>aq</a:t>
            </a:r>
            <a:r>
              <a:rPr lang="en-US" sz="2800" dirty="0" smtClean="0">
                <a:latin typeface="Arial"/>
                <a:cs typeface="Arial"/>
              </a:rPr>
              <a:t>)  → NH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dirty="0" smtClean="0">
                <a:latin typeface="Arial"/>
                <a:cs typeface="Arial"/>
              </a:rPr>
              <a:t>NO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(</a:t>
            </a:r>
            <a:r>
              <a:rPr lang="en-US" sz="2800" dirty="0" err="1" smtClean="0">
                <a:latin typeface="Arial"/>
                <a:cs typeface="Arial"/>
              </a:rPr>
              <a:t>aq</a:t>
            </a:r>
            <a:r>
              <a:rPr lang="en-US" sz="2800" dirty="0" smtClean="0">
                <a:latin typeface="Arial"/>
                <a:cs typeface="Arial"/>
              </a:rPr>
              <a:t>)  </a:t>
            </a:r>
            <a:endParaRPr lang="en-GB" sz="2800" dirty="0" smtClean="0"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555"/>
            <a:ext cx="7467600" cy="1143000"/>
          </a:xfrm>
        </p:spPr>
        <p:txBody>
          <a:bodyPr/>
          <a:lstStyle/>
          <a:p>
            <a:r>
              <a:rPr lang="en-US" dirty="0" smtClean="0"/>
              <a:t>Role NH</a:t>
            </a:r>
            <a:r>
              <a:rPr lang="en-US" baseline="-25000" dirty="0" smtClean="0"/>
              <a:t>3</a:t>
            </a:r>
            <a:r>
              <a:rPr lang="en-US" dirty="0" smtClean="0"/>
              <a:t> in acid deposition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381" y="1600200"/>
            <a:ext cx="8671971" cy="487375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(NH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dirty="0" smtClean="0">
                <a:latin typeface="Arial"/>
                <a:cs typeface="Arial"/>
              </a:rPr>
              <a:t>)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SO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dirty="0" smtClean="0">
                <a:latin typeface="Arial"/>
                <a:cs typeface="Arial"/>
              </a:rPr>
              <a:t>,(NH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dirty="0" smtClean="0">
                <a:latin typeface="Arial"/>
                <a:cs typeface="Arial"/>
              </a:rPr>
              <a:t>)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SO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and NH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dirty="0" smtClean="0">
                <a:latin typeface="Arial"/>
                <a:cs typeface="Arial"/>
              </a:rPr>
              <a:t>NO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formed from strong acids and a weak alkali.</a:t>
            </a:r>
          </a:p>
          <a:p>
            <a:endParaRPr lang="en-US" sz="1189" dirty="0" smtClean="0">
              <a:latin typeface="Arial"/>
              <a:cs typeface="Arial"/>
            </a:endParaRPr>
          </a:p>
          <a:p>
            <a:r>
              <a:rPr lang="en-US" sz="2800" dirty="0" smtClean="0">
                <a:latin typeface="Arial"/>
                <a:cs typeface="Arial"/>
              </a:rPr>
              <a:t>salt hydrolysis occurs in acid rain drops ensuring rain droplets are still acidic, making the soil onto which the rain falls also acidic. </a:t>
            </a:r>
            <a:endParaRPr lang="en-GB" sz="2800" dirty="0" smtClean="0">
              <a:latin typeface="Arial"/>
              <a:cs typeface="Arial"/>
            </a:endParaRPr>
          </a:p>
          <a:p>
            <a:endParaRPr lang="en-US" sz="2800" dirty="0" smtClean="0">
              <a:latin typeface="Arial"/>
              <a:cs typeface="Arial"/>
            </a:endParaRPr>
          </a:p>
          <a:p>
            <a:r>
              <a:rPr lang="en-US" sz="2800" dirty="0" smtClean="0">
                <a:latin typeface="Arial"/>
                <a:cs typeface="Arial"/>
              </a:rPr>
              <a:t>salt hydrolysis equation: </a:t>
            </a:r>
          </a:p>
          <a:p>
            <a:pPr>
              <a:buNone/>
            </a:pPr>
            <a:endParaRPr lang="en-US" sz="28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2800" dirty="0" smtClean="0">
                <a:latin typeface="Arial"/>
                <a:cs typeface="Arial"/>
              </a:rPr>
              <a:t>           NH</a:t>
            </a:r>
            <a:r>
              <a:rPr lang="en-US" sz="2800" baseline="-25000" dirty="0" smtClean="0">
                <a:latin typeface="Arial"/>
                <a:cs typeface="Arial"/>
              </a:rPr>
              <a:t>4</a:t>
            </a:r>
            <a:r>
              <a:rPr lang="en-US" sz="2800" baseline="30000" dirty="0" smtClean="0">
                <a:latin typeface="Arial"/>
                <a:cs typeface="Arial"/>
              </a:rPr>
              <a:t>+</a:t>
            </a:r>
            <a:r>
              <a:rPr lang="en-US" sz="2800" dirty="0" smtClean="0">
                <a:latin typeface="Arial"/>
                <a:cs typeface="Arial"/>
              </a:rPr>
              <a:t> + H</a:t>
            </a:r>
            <a:r>
              <a:rPr lang="en-US" sz="2800" baseline="-25000" dirty="0" smtClean="0">
                <a:latin typeface="Arial"/>
                <a:cs typeface="Arial"/>
              </a:rPr>
              <a:t>2</a:t>
            </a:r>
            <a:r>
              <a:rPr lang="en-US" sz="2800" dirty="0" smtClean="0">
                <a:latin typeface="Arial"/>
                <a:cs typeface="Arial"/>
              </a:rPr>
              <a:t>O →  NH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  + H</a:t>
            </a:r>
            <a:r>
              <a:rPr lang="en-US" sz="2800" baseline="-25000" dirty="0" smtClean="0">
                <a:latin typeface="Arial"/>
                <a:cs typeface="Arial"/>
              </a:rPr>
              <a:t>3</a:t>
            </a:r>
            <a:r>
              <a:rPr lang="en-US" sz="2800" dirty="0" smtClean="0">
                <a:latin typeface="Arial"/>
                <a:cs typeface="Arial"/>
              </a:rPr>
              <a:t>O</a:t>
            </a:r>
            <a:r>
              <a:rPr lang="en-US" sz="2800" baseline="30000" dirty="0" smtClean="0">
                <a:latin typeface="Arial"/>
                <a:cs typeface="Arial"/>
              </a:rPr>
              <a:t>+</a:t>
            </a:r>
            <a:endParaRPr lang="en-GB" sz="2800" dirty="0" smtClean="0">
              <a:latin typeface="Arial"/>
              <a:cs typeface="Arial"/>
            </a:endParaRP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Role of NH</a:t>
            </a:r>
            <a:r>
              <a:rPr lang="en-US" baseline="-25000" dirty="0" smtClean="0"/>
              <a:t>3 </a:t>
            </a:r>
            <a:r>
              <a:rPr lang="en-US" dirty="0" smtClean="0"/>
              <a:t>in acid deposition (</a:t>
            </a:r>
            <a:r>
              <a:rPr lang="en-US" sz="1600" dirty="0" smtClean="0"/>
              <a:t>last one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0508" y="1600200"/>
            <a:ext cx="8387918" cy="4873752"/>
          </a:xfrm>
        </p:spPr>
        <p:txBody>
          <a:bodyPr/>
          <a:lstStyle/>
          <a:p>
            <a:r>
              <a:rPr lang="en-US" sz="3200" dirty="0" smtClean="0">
                <a:latin typeface="Arial"/>
                <a:cs typeface="Arial"/>
              </a:rPr>
              <a:t>additional acidic effect</a:t>
            </a:r>
          </a:p>
          <a:p>
            <a:endParaRPr lang="en-US" sz="1400" dirty="0" smtClean="0">
              <a:latin typeface="Arial"/>
              <a:cs typeface="Arial"/>
            </a:endParaRPr>
          </a:p>
          <a:p>
            <a:r>
              <a:rPr lang="en-US" sz="3200" dirty="0" smtClean="0">
                <a:latin typeface="Arial"/>
                <a:cs typeface="Arial"/>
              </a:rPr>
              <a:t>soil is further acidified as any NH</a:t>
            </a:r>
            <a:r>
              <a:rPr lang="en-US" sz="3200" baseline="-25000" dirty="0" smtClean="0">
                <a:latin typeface="Arial"/>
                <a:cs typeface="Arial"/>
              </a:rPr>
              <a:t>4</a:t>
            </a:r>
            <a:r>
              <a:rPr lang="en-US" sz="3200" baseline="30000" dirty="0" smtClean="0">
                <a:latin typeface="Arial"/>
                <a:cs typeface="Arial"/>
              </a:rPr>
              <a:t>+</a:t>
            </a:r>
            <a:r>
              <a:rPr lang="en-US" sz="3200" dirty="0" smtClean="0">
                <a:latin typeface="Arial"/>
                <a:cs typeface="Arial"/>
              </a:rPr>
              <a:t> not </a:t>
            </a:r>
            <a:r>
              <a:rPr lang="en-US" sz="3200" dirty="0" err="1" smtClean="0">
                <a:latin typeface="Arial"/>
                <a:cs typeface="Arial"/>
              </a:rPr>
              <a:t>hydrolysed</a:t>
            </a:r>
            <a:r>
              <a:rPr lang="en-US" sz="3200" dirty="0" smtClean="0">
                <a:latin typeface="Arial"/>
                <a:cs typeface="Arial"/>
              </a:rPr>
              <a:t> reacts with oxygen in the soil to form the nitrate ion (=nitrification) and hydrogen ions, H</a:t>
            </a:r>
            <a:r>
              <a:rPr lang="en-US" sz="3200" baseline="30000" dirty="0" smtClean="0">
                <a:latin typeface="Arial"/>
                <a:cs typeface="Arial"/>
              </a:rPr>
              <a:t>+</a:t>
            </a:r>
            <a:r>
              <a:rPr lang="en-US" sz="3200" dirty="0" smtClean="0">
                <a:latin typeface="Arial"/>
                <a:cs typeface="Arial"/>
              </a:rPr>
              <a:t>, as shown by the equation below:</a:t>
            </a:r>
            <a:endParaRPr lang="en-GB" sz="3200" dirty="0" smtClean="0">
              <a:latin typeface="Arial"/>
              <a:cs typeface="Arial"/>
            </a:endParaRPr>
          </a:p>
          <a:p>
            <a:endParaRPr lang="en-GB" sz="3200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n-US" sz="3200" dirty="0" smtClean="0">
                <a:latin typeface="Arial"/>
                <a:cs typeface="Arial"/>
              </a:rPr>
              <a:t>     NH</a:t>
            </a:r>
            <a:r>
              <a:rPr lang="en-US" sz="3200" baseline="-25000" dirty="0" smtClean="0">
                <a:latin typeface="Arial"/>
                <a:cs typeface="Arial"/>
              </a:rPr>
              <a:t>4</a:t>
            </a:r>
            <a:r>
              <a:rPr lang="en-US" sz="3200" baseline="30000" dirty="0" smtClean="0">
                <a:latin typeface="Arial"/>
                <a:cs typeface="Arial"/>
              </a:rPr>
              <a:t>+</a:t>
            </a:r>
            <a:r>
              <a:rPr lang="en-US" sz="3200" dirty="0" smtClean="0">
                <a:latin typeface="Arial"/>
                <a:cs typeface="Arial"/>
              </a:rPr>
              <a:t> +  2O</a:t>
            </a:r>
            <a:r>
              <a:rPr lang="en-US" sz="3200" baseline="-25000" dirty="0" smtClean="0">
                <a:latin typeface="Arial"/>
                <a:cs typeface="Arial"/>
              </a:rPr>
              <a:t>2</a:t>
            </a:r>
            <a:r>
              <a:rPr lang="en-US" sz="3200" dirty="0" smtClean="0">
                <a:latin typeface="Arial"/>
                <a:cs typeface="Arial"/>
              </a:rPr>
              <a:t> →  2H</a:t>
            </a:r>
            <a:r>
              <a:rPr lang="en-US" sz="3200" baseline="30000" dirty="0" smtClean="0">
                <a:latin typeface="Arial"/>
                <a:cs typeface="Arial"/>
              </a:rPr>
              <a:t>+    </a:t>
            </a:r>
            <a:r>
              <a:rPr lang="en-US" sz="3200" dirty="0" smtClean="0">
                <a:latin typeface="Arial"/>
                <a:cs typeface="Arial"/>
              </a:rPr>
              <a:t>+    NO</a:t>
            </a:r>
            <a:r>
              <a:rPr lang="en-US" sz="3200" baseline="-25000" dirty="0" smtClean="0">
                <a:latin typeface="Arial"/>
                <a:cs typeface="Arial"/>
              </a:rPr>
              <a:t>3</a:t>
            </a:r>
            <a:r>
              <a:rPr lang="en-US" sz="3200" baseline="30000" dirty="0" smtClean="0">
                <a:latin typeface="Arial"/>
                <a:cs typeface="Arial"/>
              </a:rPr>
              <a:t>−</a:t>
            </a:r>
            <a:r>
              <a:rPr lang="en-US" sz="3200" dirty="0" smtClean="0">
                <a:latin typeface="Arial"/>
                <a:cs typeface="Arial"/>
              </a:rPr>
              <a:t>   +   H</a:t>
            </a:r>
            <a:r>
              <a:rPr lang="en-US" sz="3200" baseline="-25000" dirty="0" smtClean="0">
                <a:latin typeface="Arial"/>
                <a:cs typeface="Arial"/>
              </a:rPr>
              <a:t>2</a:t>
            </a:r>
            <a:r>
              <a:rPr lang="en-US" sz="3200" dirty="0" smtClean="0">
                <a:latin typeface="Arial"/>
                <a:cs typeface="Arial"/>
              </a:rPr>
              <a:t>O</a:t>
            </a:r>
            <a:endParaRPr lang="en-GB" sz="3200" dirty="0" smtClean="0"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167</TotalTime>
  <Words>362</Words>
  <Application>Microsoft Macintosh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Environmental chemistry</vt:lpstr>
      <vt:lpstr>Acid deposition</vt:lpstr>
      <vt:lpstr>  Mechanisms of acid deposition</vt:lpstr>
      <vt:lpstr>Mechanisms acid deposition</vt:lpstr>
      <vt:lpstr>Mechanism acid deposition</vt:lpstr>
      <vt:lpstr>Role of NH3 in acid deposition (1)</vt:lpstr>
      <vt:lpstr>Role NH3 in acid deposition (2)</vt:lpstr>
      <vt:lpstr>Role of NH3 in acid deposition (last one)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chemistry</dc:title>
  <dc:creator>Client Admin</dc:creator>
  <cp:lastModifiedBy>Nico Van De Casteele</cp:lastModifiedBy>
  <cp:revision>13</cp:revision>
  <dcterms:created xsi:type="dcterms:W3CDTF">2013-02-20T23:24:32Z</dcterms:created>
  <dcterms:modified xsi:type="dcterms:W3CDTF">2014-03-06T03:45:36Z</dcterms:modified>
</cp:coreProperties>
</file>